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embeddedFontLs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d7b9b147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d7b9b147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d79c54f5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d79c54f5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d7b9b147e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d7b9b147e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d79c54f5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d79c54f5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7b9b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7b9b14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c86e5d21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ec86e5d21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c86e5d218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c86e5d218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c86e5d218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ec86e5d218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d7b9b147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d7b9b147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d79c54f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d79c54f5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7b9b147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7b9b147e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d79c54f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d79c54f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457200" y="1088662"/>
            <a:ext cx="8229600" cy="50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088662"/>
            <a:ext cx="8229600" cy="50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logo-blu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7164" y="6291540"/>
            <a:ext cx="1577100" cy="50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440597" y="6230932"/>
            <a:ext cx="8309700" cy="15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14" descr="logo-blu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7164" y="6291540"/>
            <a:ext cx="1577101" cy="50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440597" y="6230932"/>
            <a:ext cx="8309700" cy="15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F47C1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/>
          <p:nvPr/>
        </p:nvSpPr>
        <p:spPr>
          <a:xfrm rot="5400000">
            <a:off x="-312404" y="312447"/>
            <a:ext cx="6858000" cy="6233100"/>
          </a:xfrm>
          <a:prstGeom prst="rect">
            <a:avLst/>
          </a:prstGeom>
          <a:gradFill>
            <a:gsLst>
              <a:gs pos="0">
                <a:srgbClr val="00576D">
                  <a:alpha val="60000"/>
                </a:srgbClr>
              </a:gs>
              <a:gs pos="100000">
                <a:srgbClr val="76786C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27"/>
          <p:cNvCxnSpPr/>
          <p:nvPr/>
        </p:nvCxnSpPr>
        <p:spPr>
          <a:xfrm>
            <a:off x="440597" y="6262128"/>
            <a:ext cx="8319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27"/>
          <p:cNvSpPr txBox="1"/>
          <p:nvPr/>
        </p:nvSpPr>
        <p:spPr>
          <a:xfrm>
            <a:off x="84850" y="1286425"/>
            <a:ext cx="5157600" cy="4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Understanding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Title I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</a:rPr>
              <a:t>A Federal Funding Source that Promotes Equity and Supports Student Learning</a:t>
            </a:r>
            <a:endParaRPr sz="3000" i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i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Entendiendo al Título I</a:t>
            </a:r>
            <a:endParaRPr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FFFFFF"/>
                </a:solidFill>
              </a:rPr>
              <a:t>Una fuente de fondos federales que promueve la equidad y apoya el aprendizaje de los estudiantes</a:t>
            </a:r>
            <a:endParaRPr sz="3000" i="1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lt1"/>
              </a:solidFill>
            </a:endParaRPr>
          </a:p>
        </p:txBody>
      </p:sp>
      <p:pic>
        <p:nvPicPr>
          <p:cNvPr id="167" name="Google Shape;167;p27" descr="logo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97" y="190500"/>
            <a:ext cx="3318900" cy="10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descr="Piggy bank and stack of 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325" y="2023012"/>
            <a:ext cx="3184876" cy="31848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Partner with us for Student Success...</a:t>
            </a:r>
            <a:endParaRPr b="1"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Ways to know if your child is meeting grade level standards: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Communicate with your child’s teacher often.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all reports about your child’s performance that are sent home.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Don’t hesitate to ask questions!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you can help at home: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homework is completed.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Read, write, and talk with your child everyday.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Find ways to apply learning in daily experiences.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5196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Asóciese con nosotros para el Éxito Estudiantil...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55555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Maneras de saber si su hijo está logrando los estándares del nivel de grado: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Comuníquese a menudo con el maestro de su hijo.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 todos los informes que se envían a casa en cuanto al desempeño de su hijo.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¡No dude en hacer preguntas!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Cómo puede ayudar en casa: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Asegurarse de que se complete la tarea.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Lea, escriba y hable con su hijo cada día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Encuentre maneras de aplicar el aprendizaje en las experiencias diarias.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9245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THANK YOU for your time!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>
                <a:solidFill>
                  <a:srgbClr val="000000"/>
                </a:solidFill>
              </a:rPr>
              <a:t>We look forward to working with you this year!</a:t>
            </a:r>
            <a:endParaRPr sz="2400" b="0" i="1">
              <a:solidFill>
                <a:srgbClr val="000000"/>
              </a:solidFill>
            </a:endParaRPr>
          </a:p>
        </p:txBody>
      </p:sp>
      <p:pic>
        <p:nvPicPr>
          <p:cNvPr id="248" name="Google Shape;248;p38" descr="Graduation mortarboard and stack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F4A"/>
                </a:solidFill>
              </a:rPr>
              <a:t>¡GRACIAS por su tiempo!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000000"/>
                </a:solidFill>
              </a:rPr>
              <a:t>¡Estamos deseosos de trabajar con usted durante este año escolar!</a:t>
            </a:r>
            <a:endParaRPr sz="2400" b="0" i="1">
              <a:solidFill>
                <a:srgbClr val="000000"/>
              </a:solidFill>
            </a:endParaRPr>
          </a:p>
        </p:txBody>
      </p:sp>
      <p:pic>
        <p:nvPicPr>
          <p:cNvPr id="254" name="Google Shape;254;p39" descr="Graduation mortarboard and stack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is Title I?</a:t>
            </a:r>
            <a:endParaRPr b="1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Federal Funding that is attached to the Every Student Succeeds Act (ESSA), formerly known as No Child Left Behind (NCLB). 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4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intended to help students and schools access needed resources for quality instruction.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can be used for: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Purchasing Materials/Supplies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Engagement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 Learning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8" descr="Close up of a pile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50" y="5245700"/>
            <a:ext cx="1612298" cy="16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>
                <a:solidFill>
                  <a:schemeClr val="accent6"/>
                </a:solidFill>
              </a:rPr>
              <a:t>¿Qué es el Título I?</a:t>
            </a:r>
            <a:endParaRPr sz="4800" b="1">
              <a:solidFill>
                <a:schemeClr val="accent6"/>
              </a:solidFill>
            </a:endParaRPr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Federales que se conectan a la Ley Cada Estudiante Triunfa (</a:t>
            </a:r>
            <a:r>
              <a:rPr lang="en-US" sz="2000" i="1">
                <a:solidFill>
                  <a:srgbClr val="000000"/>
                </a:solidFill>
              </a:rPr>
              <a:t>Every Student Succeeds – ESSA</a:t>
            </a:r>
            <a:r>
              <a:rPr lang="en-US" sz="2000">
                <a:solidFill>
                  <a:srgbClr val="000000"/>
                </a:solidFill>
              </a:rPr>
              <a:t>), antes conocida como “Que Ningún Niño se Quede Atrás (</a:t>
            </a:r>
            <a:r>
              <a:rPr lang="en-US" sz="2000" i="1">
                <a:solidFill>
                  <a:srgbClr val="000000"/>
                </a:solidFill>
              </a:rPr>
              <a:t>No Child Left Behind – NCLB</a:t>
            </a:r>
            <a:r>
              <a:rPr lang="en-US" sz="2000">
                <a:solidFill>
                  <a:srgbClr val="000000"/>
                </a:solidFill>
              </a:rPr>
              <a:t>)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4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están destinados a ayudar a los estudiantes y las escuelas a acceder a los recursos necesarios para una instrucción de calidad.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pueden usar los fondos para: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Maestros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La compra de materiales/Útiles Escolares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Participación por parte de las familias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Capacitación profesional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Etc.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84" name="Google Shape;184;p29" descr="Close up of a pile of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325" y="3702675"/>
            <a:ext cx="934948" cy="93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this looks in the Wake County Public School System...</a:t>
            </a:r>
            <a:endParaRPr sz="3000"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3273600" y="273050"/>
            <a:ext cx="5790900" cy="5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Elementary &amp; Middle Schools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High Schools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this percentage or higher of students qualifying through the direct certification process.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Direct certification is based on student participation in need-based programs like SNAP, TANF, Medicaid, Headstart, etc.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58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Schools in WCPSS receive Title I funding in the 2025-26 school year.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Schoolwide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programs allow these funds to benefit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students in the school.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chemeClr val="accent6"/>
                </a:solidFill>
              </a:rPr>
              <a:t>Cómo se ve esto en las Escuelas Públicas del Condado Wake (</a:t>
            </a:r>
            <a:r>
              <a:rPr lang="en-US" sz="2800" i="1">
                <a:solidFill>
                  <a:schemeClr val="accent6"/>
                </a:solidFill>
              </a:rPr>
              <a:t>WCPSS</a:t>
            </a:r>
            <a:r>
              <a:rPr lang="en-US" sz="2800">
                <a:solidFill>
                  <a:schemeClr val="accent6"/>
                </a:solidFill>
              </a:rPr>
              <a:t>)</a:t>
            </a:r>
            <a:r>
              <a:rPr lang="en-US" sz="2800" b="0">
                <a:solidFill>
                  <a:schemeClr val="accent6"/>
                </a:solidFill>
              </a:rPr>
              <a:t>…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000000"/>
                </a:solidFill>
              </a:rPr>
              <a:t>Las escuelas primarias</a:t>
            </a: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medias </a:t>
            </a:r>
            <a:r>
              <a:rPr lang="en-US" sz="1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40%+</a:t>
            </a: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000000"/>
                </a:solidFill>
              </a:rPr>
              <a:t>Las escuelas secundarias</a:t>
            </a: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75+%</a:t>
            </a: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900">
              <a:solidFill>
                <a:srgbClr val="000000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○"/>
            </a:pP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este porcentaje o más de estudiantes que califican a través del proceso de certificación directa.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"/>
              <a:buChar char="○"/>
            </a:pP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certificación directa se basa en la participación del estudiante en programas basados en la necesidad como SNAP, TANF, Medicaid, Headstart, etc.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19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58</a:t>
            </a:r>
            <a:r>
              <a:rPr lang="en-US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00">
                <a:solidFill>
                  <a:srgbClr val="000000"/>
                </a:solidFill>
              </a:rPr>
              <a:t>escuelas de WCPSS reciben fondos de Título I para el año escolar 2025-26.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rPr lang="en-US" sz="1900">
                <a:solidFill>
                  <a:srgbClr val="000000"/>
                </a:solidFill>
              </a:rPr>
              <a:t>Los programas al </a:t>
            </a:r>
            <a:r>
              <a:rPr lang="en-US" sz="1900" b="1">
                <a:solidFill>
                  <a:srgbClr val="000000"/>
                </a:solidFill>
              </a:rPr>
              <a:t>nivel de la escuela entera</a:t>
            </a:r>
            <a:r>
              <a:rPr lang="en-US" sz="1900">
                <a:solidFill>
                  <a:srgbClr val="000000"/>
                </a:solidFill>
              </a:rPr>
              <a:t> permiten que estos fondos beneficien a </a:t>
            </a:r>
            <a:r>
              <a:rPr lang="en-US" sz="1900" b="1">
                <a:solidFill>
                  <a:srgbClr val="000000"/>
                </a:solidFill>
              </a:rPr>
              <a:t>todos </a:t>
            </a:r>
            <a:r>
              <a:rPr lang="en-US" sz="1900">
                <a:solidFill>
                  <a:srgbClr val="000000"/>
                </a:solidFill>
              </a:rPr>
              <a:t>los estudiantes en la escuela.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endParaRPr sz="2400"/>
          </a:p>
        </p:txBody>
      </p:sp>
      <p:pic>
        <p:nvPicPr>
          <p:cNvPr id="198" name="Google Shape;1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Family Engagement is an Important Part of Title I...</a:t>
            </a:r>
            <a:endParaRPr sz="3600" b="1"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2"/>
          </p:nvPr>
        </p:nvSpPr>
        <p:spPr>
          <a:xfrm>
            <a:off x="4648200" y="274650"/>
            <a:ext cx="4038600" cy="56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Our school wants to: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 families to promote success for all students.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 I funded schools receive funds to support family engagement through a Title I set aside. Please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on our Family Engagement Policy to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help us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how to use this funding.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La participación de la familia es una parte importante de Título I...</a:t>
            </a:r>
            <a:endParaRPr sz="30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4648200" y="174150"/>
            <a:ext cx="4038600" cy="57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</a:rPr>
              <a:t>Nuestra escuela desea: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Asociarse</a:t>
            </a:r>
            <a:r>
              <a:rPr lang="en-US" sz="1600">
                <a:solidFill>
                  <a:srgbClr val="000000"/>
                </a:solidFill>
              </a:rPr>
              <a:t> con las familias a fin de promover el éxito para todos los estudiantes.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Las escuelas financiadas por el Título I reciben fondos para apoyar la participación familiar a través de un Título I reservado.  Por favor </a:t>
            </a:r>
            <a:r>
              <a:rPr lang="en-US" sz="1600" b="1">
                <a:solidFill>
                  <a:srgbClr val="000000"/>
                </a:solidFill>
              </a:rPr>
              <a:t>examine </a:t>
            </a:r>
            <a:r>
              <a:rPr lang="en-US" sz="1600">
                <a:solidFill>
                  <a:srgbClr val="000000"/>
                </a:solidFill>
              </a:rPr>
              <a:t>y </a:t>
            </a:r>
            <a:r>
              <a:rPr lang="en-US" sz="1600" b="1">
                <a:solidFill>
                  <a:srgbClr val="000000"/>
                </a:solidFill>
              </a:rPr>
              <a:t>comparta sus comentarios </a:t>
            </a:r>
            <a:r>
              <a:rPr lang="en-US" sz="1600">
                <a:solidFill>
                  <a:srgbClr val="000000"/>
                </a:solidFill>
              </a:rPr>
              <a:t>en cuanto a nuestra política de Participación de la Familia a fin de ayudarnos a </a:t>
            </a:r>
            <a:r>
              <a:rPr lang="en-US" sz="1600" b="1">
                <a:solidFill>
                  <a:srgbClr val="000000"/>
                </a:solidFill>
              </a:rPr>
              <a:t>entender</a:t>
            </a:r>
            <a:r>
              <a:rPr lang="en-US" sz="1600">
                <a:solidFill>
                  <a:srgbClr val="000000"/>
                </a:solidFill>
              </a:rPr>
              <a:t> y </a:t>
            </a:r>
            <a:r>
              <a:rPr lang="en-US" sz="1600" b="1">
                <a:solidFill>
                  <a:srgbClr val="000000"/>
                </a:solidFill>
              </a:rPr>
              <a:t>decidir</a:t>
            </a:r>
            <a:r>
              <a:rPr lang="en-US" sz="1600">
                <a:solidFill>
                  <a:srgbClr val="000000"/>
                </a:solidFill>
              </a:rPr>
              <a:t> cómo utilizar estos fondos.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</a:rPr>
              <a:t>¿Cómo?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Llenar el formulario de comentarios que se envía a casa.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Asistir a las discusiones de grupo en cuanto a esta política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Conversar con la administración de la escuela sobre sus pensamientos e ideas.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Parents Have the Right to Know...</a:t>
            </a:r>
            <a:endParaRPr b="1"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2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Their child’s classroom teacher’s qualifications. Make this request through the Principal.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 classroom is taught by a non-certified substitute for 4 weeks or more.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4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That their child attends a school that receives Title I funding and operates a schoolwide model.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their child’s school is performing via the School’s Report Card.</a:t>
            </a:r>
            <a:r>
              <a:rPr lang="en-US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(November or December dissemination.)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077" y="4748925"/>
            <a:ext cx="1947953" cy="210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</a:rPr>
              <a:t>Los padres tienen el derecho de saber…</a:t>
            </a:r>
            <a:endParaRPr sz="3600" b="1">
              <a:solidFill>
                <a:schemeClr val="accent6"/>
              </a:solidFill>
            </a:endParaRPr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2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Las calificaciones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del maestro del aula de su hijo. Haga esta solicitud a través del Director de la escuela.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Si un maestro sustituto no certificado enseña una clase de aula principal por 4 semanas o más.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4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Que su hijo asiste a una escuela que recibe fondos de Título I y si opera en el modelo de la escuela entera.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Cómo se desempeña la escuela de su hijo a través de la Boleta de Calificaciones de la Escuela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 i="1">
                <a:solidFill>
                  <a:srgbClr val="000000"/>
                </a:solidFill>
              </a:rPr>
              <a:t>(Divulgada en noviembre o diciembre)</a:t>
            </a:r>
            <a:endParaRPr sz="22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50" y="5435425"/>
            <a:ext cx="1313875" cy="14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CPSS">
  <a:themeElements>
    <a:clrScheme name="Custom 1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F58025"/>
      </a:accent1>
      <a:accent2>
        <a:srgbClr val="00AFDB"/>
      </a:accent2>
      <a:accent3>
        <a:srgbClr val="860038"/>
      </a:accent3>
      <a:accent4>
        <a:srgbClr val="C1D82F"/>
      </a:accent4>
      <a:accent5>
        <a:srgbClr val="FFDE00"/>
      </a:accent5>
      <a:accent6>
        <a:srgbClr val="005595"/>
      </a:accent6>
      <a:hlink>
        <a:srgbClr val="455560"/>
      </a:hlink>
      <a:folHlink>
        <a:srgbClr val="DB09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CPSS">
  <a:themeElements>
    <a:clrScheme name="Custom 1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F58025"/>
      </a:accent1>
      <a:accent2>
        <a:srgbClr val="00AFDB"/>
      </a:accent2>
      <a:accent3>
        <a:srgbClr val="860038"/>
      </a:accent3>
      <a:accent4>
        <a:srgbClr val="C1D82F"/>
      </a:accent4>
      <a:accent5>
        <a:srgbClr val="FFDE00"/>
      </a:accent5>
      <a:accent6>
        <a:srgbClr val="005595"/>
      </a:accent6>
      <a:hlink>
        <a:srgbClr val="455560"/>
      </a:hlink>
      <a:folHlink>
        <a:srgbClr val="DB09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932</Words>
  <Application>Microsoft Office PowerPoint</Application>
  <PresentationFormat>On-screen Show (4:3)</PresentationFormat>
  <Paragraphs>83</Paragraphs>
  <Slides>13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Roboto</vt:lpstr>
      <vt:lpstr>Merriweather</vt:lpstr>
      <vt:lpstr>WCPSS</vt:lpstr>
      <vt:lpstr>WCPSS</vt:lpstr>
      <vt:lpstr>PowerPoint Presentation</vt:lpstr>
      <vt:lpstr>What is Title I?</vt:lpstr>
      <vt:lpstr>¿Qué es el Título I?</vt:lpstr>
      <vt:lpstr>How this looks in the Wake County Public School System...</vt:lpstr>
      <vt:lpstr>Cómo se ve esto en las Escuelas Públicas del Condado Wake (WCPSS)…</vt:lpstr>
      <vt:lpstr>Family Engagement is an Important Part of Title I...</vt:lpstr>
      <vt:lpstr>La participación de la familia es una parte importante de Título I... </vt:lpstr>
      <vt:lpstr>Parents Have the Right to Know...</vt:lpstr>
      <vt:lpstr>Los padres tienen el derecho de saber…</vt:lpstr>
      <vt:lpstr>Partner with us for Student Success...</vt:lpstr>
      <vt:lpstr>Asóciese con nosotros para el Éxito Estudiantil...</vt:lpstr>
      <vt:lpstr>THANK YOU for your time! We look forward to working with you this year!</vt:lpstr>
      <vt:lpstr>¡GRACIAS por su tiempo! ¡Estamos deseosos de trabajar con usted durante este año escolar!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Wallace</dc:creator>
  <cp:lastModifiedBy>Angela Wallace _ Staff - FoxRdES</cp:lastModifiedBy>
  <cp:revision>1</cp:revision>
  <dcterms:modified xsi:type="dcterms:W3CDTF">2025-09-18T13:54:20Z</dcterms:modified>
</cp:coreProperties>
</file>